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8" r:id="rId7"/>
    <p:sldId id="261" r:id="rId8"/>
    <p:sldId id="269" r:id="rId9"/>
    <p:sldId id="262" r:id="rId10"/>
    <p:sldId id="272" r:id="rId11"/>
    <p:sldId id="273" r:id="rId12"/>
    <p:sldId id="276" r:id="rId13"/>
    <p:sldId id="274" r:id="rId14"/>
    <p:sldId id="278" r:id="rId15"/>
    <p:sldId id="279" r:id="rId16"/>
    <p:sldId id="277" r:id="rId17"/>
    <p:sldId id="281" r:id="rId18"/>
    <p:sldId id="280" r:id="rId19"/>
    <p:sldId id="282" r:id="rId20"/>
    <p:sldId id="266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B33"/>
    <a:srgbClr val="7CAD03"/>
    <a:srgbClr val="42A844"/>
    <a:srgbClr val="26C426"/>
    <a:srgbClr val="DDE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8765221914808"/>
          <c:y val="7.1238401537836046E-2"/>
          <c:w val="0.85499879602205764"/>
          <c:h val="0.77738451443569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WBP Seed Processed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Sheet1!$A$2:$A$17</c:f>
              <c:strCache>
                <c:ptCount val="16"/>
                <c:pt idx="0">
                  <c:v>91-'96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14</c:v>
                </c:pt>
                <c:pt idx="1">
                  <c:v>23.19</c:v>
                </c:pt>
                <c:pt idx="2">
                  <c:v>33.729999999999997</c:v>
                </c:pt>
                <c:pt idx="3">
                  <c:v>51.36</c:v>
                </c:pt>
                <c:pt idx="4">
                  <c:v>54.87</c:v>
                </c:pt>
                <c:pt idx="5">
                  <c:v>61.46</c:v>
                </c:pt>
                <c:pt idx="6">
                  <c:v>76.430000000000007</c:v>
                </c:pt>
                <c:pt idx="7">
                  <c:v>89.6</c:v>
                </c:pt>
                <c:pt idx="8">
                  <c:v>97.4</c:v>
                </c:pt>
                <c:pt idx="9">
                  <c:v>135.46</c:v>
                </c:pt>
                <c:pt idx="10">
                  <c:v>156.36000000000001</c:v>
                </c:pt>
                <c:pt idx="11">
                  <c:v>184.5</c:v>
                </c:pt>
                <c:pt idx="12">
                  <c:v>425.66</c:v>
                </c:pt>
                <c:pt idx="13">
                  <c:v>515.09</c:v>
                </c:pt>
                <c:pt idx="14">
                  <c:v>624</c:v>
                </c:pt>
                <c:pt idx="15">
                  <c:v>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37568"/>
        <c:axId val="150013056"/>
      </c:barChart>
      <c:catAx>
        <c:axId val="1086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013056"/>
        <c:crosses val="autoZero"/>
        <c:auto val="1"/>
        <c:lblAlgn val="ctr"/>
        <c:lblOffset val="100"/>
        <c:noMultiLvlLbl val="0"/>
      </c:catAx>
      <c:valAx>
        <c:axId val="15001305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alpha val="44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Seed Processed (Lbs)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63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384526700517569E-2"/>
          <c:y val="0.11851107765941023"/>
          <c:w val="0.90294257610322071"/>
          <c:h val="0.77633781071483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WBP Seedlings Produced (K)</c:v>
                </c:pt>
              </c:strCache>
            </c:strRef>
          </c:tx>
          <c:spPr>
            <a:ln w="88900"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chemeClr val="accent2">
                  <a:lumMod val="75000"/>
                </a:schemeClr>
              </a:solidFill>
            </c:spPr>
          </c:marker>
          <c:dLbls>
            <c:dLbl>
              <c:idx val="1"/>
              <c:layout>
                <c:manualLayout>
                  <c:x val="-5.0653594771241831E-2"/>
                  <c:y val="-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71895424836602E-2"/>
                  <c:y val="-3.551912568306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43790849673203E-2"/>
                  <c:y val="-4.371584699453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732240437158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039215686274508E-3"/>
                  <c:y val="-4.0983606557376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679738562091505E-2"/>
                  <c:y val="-3.82513661202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7189542483660129E-2"/>
                  <c:y val="-2.18579234972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8.99</c:v>
                </c:pt>
                <c:pt idx="2">
                  <c:v>1.3129999999999999</c:v>
                </c:pt>
                <c:pt idx="3">
                  <c:v>3.46</c:v>
                </c:pt>
                <c:pt idx="4">
                  <c:v>7.5609999999999999</c:v>
                </c:pt>
                <c:pt idx="5">
                  <c:v>3.91</c:v>
                </c:pt>
                <c:pt idx="6">
                  <c:v>5.37</c:v>
                </c:pt>
                <c:pt idx="7">
                  <c:v>29.815000000000001</c:v>
                </c:pt>
                <c:pt idx="8">
                  <c:v>84.74</c:v>
                </c:pt>
                <c:pt idx="9">
                  <c:v>94.53</c:v>
                </c:pt>
                <c:pt idx="10">
                  <c:v>189.6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53248"/>
        <c:axId val="150054784"/>
      </c:lineChart>
      <c:catAx>
        <c:axId val="1500532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crossAx val="150054784"/>
        <c:crosses val="autoZero"/>
        <c:auto val="1"/>
        <c:lblAlgn val="ctr"/>
        <c:lblOffset val="100"/>
        <c:noMultiLvlLbl val="0"/>
      </c:catAx>
      <c:valAx>
        <c:axId val="15005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53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8163211249994"/>
          <c:y val="7.1238470191226103E-2"/>
          <c:w val="0.85499879602205764"/>
          <c:h val="0.683888675500928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Burke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7.5</c:v>
                </c:pt>
                <c:pt idx="9">
                  <c:v>3 + 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86.3</c:v>
                </c:pt>
                <c:pt idx="1">
                  <c:v>78.3</c:v>
                </c:pt>
                <c:pt idx="2">
                  <c:v>78.599999999999994</c:v>
                </c:pt>
                <c:pt idx="3">
                  <c:v>68.599999999999994</c:v>
                </c:pt>
                <c:pt idx="4">
                  <c:v>77.3</c:v>
                </c:pt>
                <c:pt idx="5">
                  <c:v>85.6</c:v>
                </c:pt>
                <c:pt idx="6">
                  <c:v>76.3</c:v>
                </c:pt>
                <c:pt idx="7">
                  <c:v>88.3</c:v>
                </c:pt>
                <c:pt idx="8">
                  <c:v>86.3</c:v>
                </c:pt>
                <c:pt idx="9">
                  <c:v>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7425</c:v>
                </c:pt>
              </c:strCache>
            </c:strRef>
          </c:tx>
          <c:marker>
            <c:symbol val="diamond"/>
            <c:size val="13"/>
          </c:marker>
          <c:cat>
            <c:strRef>
              <c:f>Sheet1!$A$2:$A$11</c:f>
              <c:strCache>
                <c:ptCount val="10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7.5</c:v>
                </c:pt>
                <c:pt idx="9">
                  <c:v>3 + 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84.3</c:v>
                </c:pt>
                <c:pt idx="1">
                  <c:v>88.6</c:v>
                </c:pt>
                <c:pt idx="2">
                  <c:v>82.3</c:v>
                </c:pt>
                <c:pt idx="3">
                  <c:v>91</c:v>
                </c:pt>
                <c:pt idx="4">
                  <c:v>85</c:v>
                </c:pt>
                <c:pt idx="5">
                  <c:v>87.3</c:v>
                </c:pt>
                <c:pt idx="6">
                  <c:v>89.3</c:v>
                </c:pt>
                <c:pt idx="7">
                  <c:v>93</c:v>
                </c:pt>
                <c:pt idx="8">
                  <c:v>90.6</c:v>
                </c:pt>
                <c:pt idx="9">
                  <c:v>95.3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PuzzleHills</c:v>
                </c:pt>
              </c:strCache>
            </c:strRef>
          </c:tx>
          <c:marker>
            <c:symbol val="diamond"/>
            <c:size val="13"/>
          </c:marker>
          <c:cat>
            <c:strRef>
              <c:f>Sheet1!$A$2:$A$11</c:f>
              <c:strCache>
                <c:ptCount val="10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7.5</c:v>
                </c:pt>
                <c:pt idx="9">
                  <c:v>3 + 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24.3</c:v>
                </c:pt>
                <c:pt idx="1">
                  <c:v>69</c:v>
                </c:pt>
                <c:pt idx="2">
                  <c:v>61</c:v>
                </c:pt>
                <c:pt idx="3">
                  <c:v>72.599999999999994</c:v>
                </c:pt>
                <c:pt idx="4">
                  <c:v>74</c:v>
                </c:pt>
                <c:pt idx="5">
                  <c:v>65</c:v>
                </c:pt>
                <c:pt idx="6">
                  <c:v>74.599999999999994</c:v>
                </c:pt>
                <c:pt idx="7">
                  <c:v>85.3</c:v>
                </c:pt>
                <c:pt idx="8">
                  <c:v>44.6</c:v>
                </c:pt>
                <c:pt idx="9">
                  <c:v>82.4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30092</c:v>
                </c:pt>
              </c:strCache>
            </c:strRef>
          </c:tx>
          <c:marker>
            <c:symbol val="diamond"/>
            <c:size val="13"/>
          </c:marker>
          <c:cat>
            <c:strRef>
              <c:f>Sheet1!$A$2:$A$11</c:f>
              <c:strCache>
                <c:ptCount val="10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7.5</c:v>
                </c:pt>
                <c:pt idx="9">
                  <c:v>3 + 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64.599999999999994</c:v>
                </c:pt>
                <c:pt idx="1">
                  <c:v>94.3</c:v>
                </c:pt>
                <c:pt idx="2">
                  <c:v>88.6</c:v>
                </c:pt>
                <c:pt idx="3">
                  <c:v>88</c:v>
                </c:pt>
                <c:pt idx="4">
                  <c:v>91.6</c:v>
                </c:pt>
                <c:pt idx="5">
                  <c:v>88.6</c:v>
                </c:pt>
                <c:pt idx="6">
                  <c:v>93</c:v>
                </c:pt>
                <c:pt idx="7">
                  <c:v>92.6</c:v>
                </c:pt>
                <c:pt idx="8">
                  <c:v>97</c:v>
                </c:pt>
                <c:pt idx="9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86048"/>
        <c:axId val="150787968"/>
      </c:lineChart>
      <c:catAx>
        <c:axId val="150786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Sanding Time (Hrs)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0787968"/>
        <c:crosses val="autoZero"/>
        <c:auto val="1"/>
        <c:lblAlgn val="ctr"/>
        <c:lblOffset val="100"/>
        <c:noMultiLvlLbl val="0"/>
      </c:catAx>
      <c:valAx>
        <c:axId val="15078796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Cells Filled</a:t>
                </a:r>
                <a:r>
                  <a:rPr lang="en-US" baseline="0" dirty="0" smtClean="0"/>
                  <a:t> (%), Day 35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0786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189602446483183"/>
          <c:y val="0.34233883874271814"/>
          <c:w val="0.18085626911314984"/>
          <c:h val="0.3659612060687536"/>
        </c:manualLayout>
      </c:layout>
      <c:overlay val="0"/>
    </c:legend>
    <c:plotVisOnly val="1"/>
    <c:dispBlanksAs val="gap"/>
    <c:showDLblsOverMax val="0"/>
  </c:chart>
  <c:spPr>
    <a:ln w="5715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By Seedlot  - Mean = 70%</a:t>
            </a:r>
            <a:endParaRPr lang="en-US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Germination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cat>
            <c:strRef>
              <c:f>Sheet1!$A$2:$A$24</c:f>
              <c:strCache>
                <c:ptCount val="23"/>
                <c:pt idx="0">
                  <c:v>WB14091093</c:v>
                </c:pt>
                <c:pt idx="1">
                  <c:v>WB02091081</c:v>
                </c:pt>
                <c:pt idx="2">
                  <c:v>FREEZEOUT10</c:v>
                </c:pt>
                <c:pt idx="3">
                  <c:v>VIPONDPARK10</c:v>
                </c:pt>
                <c:pt idx="4">
                  <c:v>WB03030092</c:v>
                </c:pt>
                <c:pt idx="5">
                  <c:v>GROUSEMTN09</c:v>
                </c:pt>
                <c:pt idx="6">
                  <c:v>UNIONPASS09</c:v>
                </c:pt>
                <c:pt idx="7">
                  <c:v>DEADLINE11</c:v>
                </c:pt>
                <c:pt idx="8">
                  <c:v>WBP2067</c:v>
                </c:pt>
                <c:pt idx="9">
                  <c:v>WBP2066</c:v>
                </c:pt>
                <c:pt idx="10">
                  <c:v>WBP1262-09</c:v>
                </c:pt>
                <c:pt idx="11">
                  <c:v>WBP2068</c:v>
                </c:pt>
                <c:pt idx="12">
                  <c:v>SAWTELL09</c:v>
                </c:pt>
                <c:pt idx="13">
                  <c:v>BETA_DESERT_NI</c:v>
                </c:pt>
                <c:pt idx="14">
                  <c:v>HORNET11</c:v>
                </c:pt>
                <c:pt idx="15">
                  <c:v>NAPA_SUNSET11</c:v>
                </c:pt>
                <c:pt idx="16">
                  <c:v>BIGMTN11</c:v>
                </c:pt>
                <c:pt idx="17">
                  <c:v>LITTLEJOE10</c:v>
                </c:pt>
                <c:pt idx="18">
                  <c:v>BURKE09</c:v>
                </c:pt>
                <c:pt idx="19">
                  <c:v>OLDMAN</c:v>
                </c:pt>
                <c:pt idx="20">
                  <c:v>RISINGWOLF</c:v>
                </c:pt>
                <c:pt idx="21">
                  <c:v>WHITECALF</c:v>
                </c:pt>
                <c:pt idx="22">
                  <c:v>PRESTONPARK07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0.65517241379310343</c:v>
                </c:pt>
                <c:pt idx="1">
                  <c:v>0.83944710260499733</c:v>
                </c:pt>
                <c:pt idx="2">
                  <c:v>0.75790816326530619</c:v>
                </c:pt>
                <c:pt idx="3">
                  <c:v>0.66035640775647286</c:v>
                </c:pt>
                <c:pt idx="4">
                  <c:v>0.76573804000826806</c:v>
                </c:pt>
                <c:pt idx="5">
                  <c:v>0.7010070637647956</c:v>
                </c:pt>
                <c:pt idx="6">
                  <c:v>0.64237650618121123</c:v>
                </c:pt>
                <c:pt idx="7">
                  <c:v>0.71005048865522813</c:v>
                </c:pt>
                <c:pt idx="8">
                  <c:v>0.67015904478738964</c:v>
                </c:pt>
                <c:pt idx="9">
                  <c:v>0.63806692151588085</c:v>
                </c:pt>
                <c:pt idx="10">
                  <c:v>0.54367832365850199</c:v>
                </c:pt>
                <c:pt idx="11">
                  <c:v>0.63617914955873323</c:v>
                </c:pt>
                <c:pt idx="12">
                  <c:v>0.74005102040816328</c:v>
                </c:pt>
                <c:pt idx="13">
                  <c:v>0.72076612903225812</c:v>
                </c:pt>
                <c:pt idx="14">
                  <c:v>0.70149498259266851</c:v>
                </c:pt>
                <c:pt idx="15">
                  <c:v>0.84217092950717409</c:v>
                </c:pt>
                <c:pt idx="16">
                  <c:v>0.86468054558506813</c:v>
                </c:pt>
                <c:pt idx="17">
                  <c:v>0.66494311577612619</c:v>
                </c:pt>
                <c:pt idx="18">
                  <c:v>0.59471319574908588</c:v>
                </c:pt>
                <c:pt idx="19">
                  <c:v>0.8085</c:v>
                </c:pt>
                <c:pt idx="20">
                  <c:v>0.65100000000000002</c:v>
                </c:pt>
                <c:pt idx="21">
                  <c:v>0.72846441947565543</c:v>
                </c:pt>
                <c:pt idx="22">
                  <c:v>0.58333333333333337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989056"/>
        <c:axId val="150999040"/>
      </c:barChart>
      <c:catAx>
        <c:axId val="1509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en-US"/>
          </a:p>
        </c:txPr>
        <c:crossAx val="150999040"/>
        <c:crosses val="autoZero"/>
        <c:auto val="1"/>
        <c:lblAlgn val="ctr"/>
        <c:lblOffset val="100"/>
        <c:noMultiLvlLbl val="0"/>
      </c:catAx>
      <c:valAx>
        <c:axId val="15099904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0989056"/>
        <c:crosses val="autoZero"/>
        <c:crossBetween val="between"/>
        <c:majorUnit val="0.2"/>
        <c:minorUnit val="2.000000000000000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Sheet1!$C$2:$C$7</c:f>
                <c:numCache>
                  <c:formatCode>General</c:formatCode>
                  <c:ptCount val="6"/>
                  <c:pt idx="0">
                    <c:v>9.2137344405946453E-2</c:v>
                  </c:pt>
                  <c:pt idx="3">
                    <c:v>6.2795026158568329E-2</c:v>
                  </c:pt>
                  <c:pt idx="4">
                    <c:v>9.0193895410447922E-2</c:v>
                  </c:pt>
                  <c:pt idx="5">
                    <c:v>3.5114960013520158E-2</c:v>
                  </c:pt>
                </c:numCache>
              </c:numRef>
            </c:plus>
            <c:minus>
              <c:numRef>
                <c:f>Sheet1!$C$2:$C$7</c:f>
                <c:numCache>
                  <c:formatCode>General</c:formatCode>
                  <c:ptCount val="6"/>
                  <c:pt idx="0">
                    <c:v>9.2137344405946453E-2</c:v>
                  </c:pt>
                  <c:pt idx="3">
                    <c:v>6.2795026158568329E-2</c:v>
                  </c:pt>
                  <c:pt idx="4">
                    <c:v>9.0193895410447922E-2</c:v>
                  </c:pt>
                  <c:pt idx="5">
                    <c:v>3.5114960013520158E-2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BTIP</c:v>
                </c:pt>
                <c:pt idx="1">
                  <c:v>CFLP</c:v>
                </c:pt>
                <c:pt idx="2">
                  <c:v>CLMT</c:v>
                </c:pt>
                <c:pt idx="3">
                  <c:v>GYGT</c:v>
                </c:pt>
                <c:pt idx="4">
                  <c:v>MSGP</c:v>
                </c:pt>
                <c:pt idx="5">
                  <c:v>SKCS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0.75</c:v>
                </c:pt>
                <c:pt idx="1">
                  <c:v>0.76</c:v>
                </c:pt>
                <c:pt idx="2">
                  <c:v>0.66</c:v>
                </c:pt>
                <c:pt idx="3">
                  <c:v>0.67</c:v>
                </c:pt>
                <c:pt idx="4">
                  <c:v>0.74</c:v>
                </c:pt>
                <c:pt idx="5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BTIP</c:v>
                </c:pt>
                <c:pt idx="1">
                  <c:v>CFLP</c:v>
                </c:pt>
                <c:pt idx="2">
                  <c:v>CLMT</c:v>
                </c:pt>
                <c:pt idx="3">
                  <c:v>GYGT</c:v>
                </c:pt>
                <c:pt idx="4">
                  <c:v>MSGP</c:v>
                </c:pt>
                <c:pt idx="5">
                  <c:v>SKCS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9.2137344405946453E-2</c:v>
                </c:pt>
                <c:pt idx="3">
                  <c:v>6.2795026158568329E-2</c:v>
                </c:pt>
                <c:pt idx="4">
                  <c:v>9.0193895410447922E-2</c:v>
                </c:pt>
                <c:pt idx="5">
                  <c:v>3.5114960013520158E-2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67136"/>
        <c:axId val="151468672"/>
      </c:barChart>
      <c:catAx>
        <c:axId val="15146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68672"/>
        <c:crosses val="autoZero"/>
        <c:auto val="1"/>
        <c:lblAlgn val="ctr"/>
        <c:lblOffset val="100"/>
        <c:noMultiLvlLbl val="0"/>
      </c:catAx>
      <c:valAx>
        <c:axId val="151468672"/>
        <c:scaling>
          <c:orientation val="minMax"/>
          <c:max val="0.9"/>
          <c:min val="0.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146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7106874798545"/>
          <c:y val="6.7643126640419951E-2"/>
          <c:w val="0.76227816917622138"/>
          <c:h val="0.708910761154855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>
                  <a:lumMod val="75000"/>
                </a:schemeClr>
              </a:solidFill>
            </c:spPr>
          </c:marker>
          <c:trendline>
            <c:spPr>
              <a:ln w="34925">
                <a:solidFill>
                  <a:schemeClr val="tx1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6.196194225721785E-2"/>
                  <c:y val="0.2098905019685039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Sheet1!$A$2:$A$24</c:f>
              <c:numCache>
                <c:formatCode>0.0</c:formatCode>
                <c:ptCount val="23"/>
                <c:pt idx="0">
                  <c:v>6</c:v>
                </c:pt>
                <c:pt idx="1">
                  <c:v>6.1749999999999998</c:v>
                </c:pt>
                <c:pt idx="2">
                  <c:v>6.2</c:v>
                </c:pt>
                <c:pt idx="3">
                  <c:v>6.25</c:v>
                </c:pt>
                <c:pt idx="4">
                  <c:v>6.3570000000000002</c:v>
                </c:pt>
                <c:pt idx="5">
                  <c:v>6.4</c:v>
                </c:pt>
                <c:pt idx="6">
                  <c:v>6.4749999999999996</c:v>
                </c:pt>
                <c:pt idx="7">
                  <c:v>6.7</c:v>
                </c:pt>
                <c:pt idx="8">
                  <c:v>6.9249999999999998</c:v>
                </c:pt>
                <c:pt idx="9">
                  <c:v>7.04</c:v>
                </c:pt>
                <c:pt idx="10">
                  <c:v>8.1</c:v>
                </c:pt>
                <c:pt idx="11">
                  <c:v>8.1</c:v>
                </c:pt>
                <c:pt idx="12">
                  <c:v>8.4</c:v>
                </c:pt>
                <c:pt idx="13">
                  <c:v>8.6</c:v>
                </c:pt>
                <c:pt idx="14">
                  <c:v>8.74</c:v>
                </c:pt>
                <c:pt idx="15">
                  <c:v>8.89</c:v>
                </c:pt>
                <c:pt idx="16">
                  <c:v>9.02</c:v>
                </c:pt>
                <c:pt idx="17">
                  <c:v>9.0500000000000007</c:v>
                </c:pt>
                <c:pt idx="18">
                  <c:v>9.08</c:v>
                </c:pt>
                <c:pt idx="19">
                  <c:v>9.1999999999999993</c:v>
                </c:pt>
                <c:pt idx="20">
                  <c:v>9.3000000000000007</c:v>
                </c:pt>
                <c:pt idx="21">
                  <c:v>9.5</c:v>
                </c:pt>
                <c:pt idx="22">
                  <c:v>10</c:v>
                </c:pt>
              </c:numCache>
            </c:numRef>
          </c:xVal>
          <c:yVal>
            <c:numRef>
              <c:f>Sheet1!$B$2:$B$24</c:f>
              <c:numCache>
                <c:formatCode>0%</c:formatCode>
                <c:ptCount val="23"/>
                <c:pt idx="0">
                  <c:v>0.65100000000000002</c:v>
                </c:pt>
                <c:pt idx="1">
                  <c:v>0.66035640775647286</c:v>
                </c:pt>
                <c:pt idx="2">
                  <c:v>0.7010070637647956</c:v>
                </c:pt>
                <c:pt idx="3">
                  <c:v>0.84217092950717409</c:v>
                </c:pt>
                <c:pt idx="4">
                  <c:v>0.8085</c:v>
                </c:pt>
                <c:pt idx="5">
                  <c:v>0.72846441947565543</c:v>
                </c:pt>
                <c:pt idx="6">
                  <c:v>0.66494311577612619</c:v>
                </c:pt>
                <c:pt idx="7">
                  <c:v>0.70149498259266851</c:v>
                </c:pt>
                <c:pt idx="8">
                  <c:v>0.64237650618121123</c:v>
                </c:pt>
                <c:pt idx="9">
                  <c:v>0.58333333333333337</c:v>
                </c:pt>
                <c:pt idx="10">
                  <c:v>0.72076612903225812</c:v>
                </c:pt>
                <c:pt idx="11">
                  <c:v>0.86468054558506813</c:v>
                </c:pt>
                <c:pt idx="12">
                  <c:v>0.74005102040816328</c:v>
                </c:pt>
                <c:pt idx="13">
                  <c:v>0.71005048865522813</c:v>
                </c:pt>
                <c:pt idx="14">
                  <c:v>0.63806692151588085</c:v>
                </c:pt>
                <c:pt idx="15">
                  <c:v>0.54367832365850199</c:v>
                </c:pt>
                <c:pt idx="16">
                  <c:v>0.65517241379310343</c:v>
                </c:pt>
                <c:pt idx="17">
                  <c:v>0.76573804000826806</c:v>
                </c:pt>
                <c:pt idx="18">
                  <c:v>0.83944710260499733</c:v>
                </c:pt>
                <c:pt idx="19">
                  <c:v>0.59471319574908588</c:v>
                </c:pt>
                <c:pt idx="20">
                  <c:v>0.67015904478738964</c:v>
                </c:pt>
                <c:pt idx="21">
                  <c:v>0.63617914955873323</c:v>
                </c:pt>
                <c:pt idx="22">
                  <c:v>0.75790816326530619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0.0</c:formatCode>
                <c:ptCount val="23"/>
                <c:pt idx="0">
                  <c:v>6</c:v>
                </c:pt>
                <c:pt idx="1">
                  <c:v>6.1749999999999998</c:v>
                </c:pt>
                <c:pt idx="2">
                  <c:v>6.2</c:v>
                </c:pt>
                <c:pt idx="3">
                  <c:v>6.25</c:v>
                </c:pt>
                <c:pt idx="4">
                  <c:v>6.3570000000000002</c:v>
                </c:pt>
                <c:pt idx="5">
                  <c:v>6.4</c:v>
                </c:pt>
                <c:pt idx="6">
                  <c:v>6.4749999999999996</c:v>
                </c:pt>
                <c:pt idx="7">
                  <c:v>6.7</c:v>
                </c:pt>
                <c:pt idx="8">
                  <c:v>6.9249999999999998</c:v>
                </c:pt>
                <c:pt idx="9">
                  <c:v>7.04</c:v>
                </c:pt>
                <c:pt idx="10">
                  <c:v>8.1</c:v>
                </c:pt>
                <c:pt idx="11">
                  <c:v>8.1</c:v>
                </c:pt>
                <c:pt idx="12">
                  <c:v>8.4</c:v>
                </c:pt>
                <c:pt idx="13">
                  <c:v>8.6</c:v>
                </c:pt>
                <c:pt idx="14">
                  <c:v>8.74</c:v>
                </c:pt>
                <c:pt idx="15">
                  <c:v>8.89</c:v>
                </c:pt>
                <c:pt idx="16">
                  <c:v>9.02</c:v>
                </c:pt>
                <c:pt idx="17">
                  <c:v>9.0500000000000007</c:v>
                </c:pt>
                <c:pt idx="18">
                  <c:v>9.08</c:v>
                </c:pt>
                <c:pt idx="19">
                  <c:v>9.1999999999999993</c:v>
                </c:pt>
                <c:pt idx="20">
                  <c:v>9.3000000000000007</c:v>
                </c:pt>
                <c:pt idx="21">
                  <c:v>9.5</c:v>
                </c:pt>
                <c:pt idx="22">
                  <c:v>10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0.0</c:formatCode>
                <c:ptCount val="23"/>
                <c:pt idx="0">
                  <c:v>6</c:v>
                </c:pt>
                <c:pt idx="1">
                  <c:v>6.1749999999999998</c:v>
                </c:pt>
                <c:pt idx="2">
                  <c:v>6.2</c:v>
                </c:pt>
                <c:pt idx="3">
                  <c:v>6.25</c:v>
                </c:pt>
                <c:pt idx="4">
                  <c:v>6.3570000000000002</c:v>
                </c:pt>
                <c:pt idx="5">
                  <c:v>6.4</c:v>
                </c:pt>
                <c:pt idx="6">
                  <c:v>6.4749999999999996</c:v>
                </c:pt>
                <c:pt idx="7">
                  <c:v>6.7</c:v>
                </c:pt>
                <c:pt idx="8">
                  <c:v>6.9249999999999998</c:v>
                </c:pt>
                <c:pt idx="9">
                  <c:v>7.04</c:v>
                </c:pt>
                <c:pt idx="10">
                  <c:v>8.1</c:v>
                </c:pt>
                <c:pt idx="11">
                  <c:v>8.1</c:v>
                </c:pt>
                <c:pt idx="12">
                  <c:v>8.4</c:v>
                </c:pt>
                <c:pt idx="13">
                  <c:v>8.6</c:v>
                </c:pt>
                <c:pt idx="14">
                  <c:v>8.74</c:v>
                </c:pt>
                <c:pt idx="15">
                  <c:v>8.89</c:v>
                </c:pt>
                <c:pt idx="16">
                  <c:v>9.02</c:v>
                </c:pt>
                <c:pt idx="17">
                  <c:v>9.0500000000000007</c:v>
                </c:pt>
                <c:pt idx="18">
                  <c:v>9.08</c:v>
                </c:pt>
                <c:pt idx="19">
                  <c:v>9.1999999999999993</c:v>
                </c:pt>
                <c:pt idx="20">
                  <c:v>9.3000000000000007</c:v>
                </c:pt>
                <c:pt idx="21">
                  <c:v>9.5</c:v>
                </c:pt>
                <c:pt idx="22">
                  <c:v>10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04768"/>
        <c:axId val="151506304"/>
      </c:scatterChart>
      <c:valAx>
        <c:axId val="151504768"/>
        <c:scaling>
          <c:orientation val="minMax"/>
          <c:max val="11"/>
          <c:min val="5"/>
        </c:scaling>
        <c:delete val="0"/>
        <c:axPos val="b"/>
        <c:numFmt formatCode="0.0" sourceLinked="1"/>
        <c:majorTickMark val="out"/>
        <c:minorTickMark val="none"/>
        <c:tickLblPos val="nextTo"/>
        <c:crossAx val="151506304"/>
        <c:crosses val="autoZero"/>
        <c:crossBetween val="midCat"/>
      </c:valAx>
      <c:valAx>
        <c:axId val="151506304"/>
        <c:scaling>
          <c:orientation val="minMax"/>
          <c:max val="0.9"/>
          <c:min val="0.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1504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trendline>
            <c:spPr>
              <a:ln w="34925"/>
            </c:spPr>
            <c:trendlineType val="linear"/>
            <c:dispRSqr val="1"/>
            <c:dispEq val="0"/>
            <c:trendlineLbl>
              <c:layout>
                <c:manualLayout>
                  <c:x val="-0.14150287704421563"/>
                  <c:y val="0.2758741615631379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Sheet1!$A$2:$A$24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2007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</c:numCache>
            </c:numRef>
          </c:xVal>
          <c:yVal>
            <c:numRef>
              <c:f>Sheet1!$B$2:$B$24</c:f>
              <c:numCache>
                <c:formatCode>0%</c:formatCode>
                <c:ptCount val="23"/>
                <c:pt idx="0">
                  <c:v>0.76573804000826806</c:v>
                </c:pt>
                <c:pt idx="1">
                  <c:v>0.63806692151588085</c:v>
                </c:pt>
                <c:pt idx="2">
                  <c:v>0.67015904478738964</c:v>
                </c:pt>
                <c:pt idx="3">
                  <c:v>0.63617914955873323</c:v>
                </c:pt>
                <c:pt idx="4">
                  <c:v>0.58333333333333337</c:v>
                </c:pt>
                <c:pt idx="5">
                  <c:v>0.59471319574908588</c:v>
                </c:pt>
                <c:pt idx="6">
                  <c:v>0.7010070637647956</c:v>
                </c:pt>
                <c:pt idx="7">
                  <c:v>0.74005102040816328</c:v>
                </c:pt>
                <c:pt idx="8">
                  <c:v>0.64237650618121123</c:v>
                </c:pt>
                <c:pt idx="9">
                  <c:v>0.83944710260499733</c:v>
                </c:pt>
                <c:pt idx="10">
                  <c:v>0.65517241379310343</c:v>
                </c:pt>
                <c:pt idx="11">
                  <c:v>0.54367832365850199</c:v>
                </c:pt>
                <c:pt idx="12">
                  <c:v>0.75790816326530619</c:v>
                </c:pt>
                <c:pt idx="13">
                  <c:v>0.66494311577612619</c:v>
                </c:pt>
                <c:pt idx="14">
                  <c:v>0.72846441947565543</c:v>
                </c:pt>
                <c:pt idx="15">
                  <c:v>0.66035640775647286</c:v>
                </c:pt>
                <c:pt idx="16">
                  <c:v>0.72076612903225812</c:v>
                </c:pt>
                <c:pt idx="17">
                  <c:v>0.86468054558506813</c:v>
                </c:pt>
                <c:pt idx="18">
                  <c:v>0.71005048865522813</c:v>
                </c:pt>
                <c:pt idx="19">
                  <c:v>0.84217092950717409</c:v>
                </c:pt>
                <c:pt idx="20">
                  <c:v>0.8085</c:v>
                </c:pt>
                <c:pt idx="21">
                  <c:v>0.65100000000000002</c:v>
                </c:pt>
                <c:pt idx="22">
                  <c:v>0.7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2007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2007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180416"/>
        <c:axId val="151181952"/>
      </c:scatterChart>
      <c:valAx>
        <c:axId val="151180416"/>
        <c:scaling>
          <c:orientation val="minMax"/>
          <c:max val="2012"/>
          <c:min val="2002"/>
        </c:scaling>
        <c:delete val="0"/>
        <c:axPos val="b"/>
        <c:numFmt formatCode="General" sourceLinked="1"/>
        <c:majorTickMark val="out"/>
        <c:minorTickMark val="none"/>
        <c:tickLblPos val="nextTo"/>
        <c:crossAx val="151181952"/>
        <c:crosses val="autoZero"/>
        <c:crossBetween val="midCat"/>
        <c:majorUnit val="2"/>
      </c:valAx>
      <c:valAx>
        <c:axId val="151181952"/>
        <c:scaling>
          <c:orientation val="minMax"/>
          <c:max val="0.9"/>
          <c:min val="0.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11804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trendline>
            <c:spPr>
              <a:ln w="34925"/>
            </c:spPr>
            <c:trendlineType val="linear"/>
            <c:dispRSqr val="0"/>
            <c:dispEq val="0"/>
          </c:trendline>
          <c:xVal>
            <c:numRef>
              <c:f>Sheet1!$A$2:$A$24</c:f>
              <c:numCache>
                <c:formatCode>m/d;@</c:formatCode>
                <c:ptCount val="23"/>
                <c:pt idx="0">
                  <c:v>40927</c:v>
                </c:pt>
                <c:pt idx="1">
                  <c:v>40932</c:v>
                </c:pt>
                <c:pt idx="2">
                  <c:v>40934</c:v>
                </c:pt>
                <c:pt idx="3">
                  <c:v>40934</c:v>
                </c:pt>
                <c:pt idx="4">
                  <c:v>40940</c:v>
                </c:pt>
                <c:pt idx="5">
                  <c:v>40943</c:v>
                </c:pt>
                <c:pt idx="6">
                  <c:v>40947</c:v>
                </c:pt>
                <c:pt idx="7">
                  <c:v>40962</c:v>
                </c:pt>
                <c:pt idx="8">
                  <c:v>40962</c:v>
                </c:pt>
                <c:pt idx="9">
                  <c:v>40963</c:v>
                </c:pt>
                <c:pt idx="10">
                  <c:v>40966</c:v>
                </c:pt>
                <c:pt idx="11">
                  <c:v>40967</c:v>
                </c:pt>
                <c:pt idx="12">
                  <c:v>40988</c:v>
                </c:pt>
                <c:pt idx="13">
                  <c:v>40988</c:v>
                </c:pt>
                <c:pt idx="14">
                  <c:v>40988</c:v>
                </c:pt>
                <c:pt idx="15">
                  <c:v>40988</c:v>
                </c:pt>
                <c:pt idx="16">
                  <c:v>41003</c:v>
                </c:pt>
                <c:pt idx="17">
                  <c:v>41011</c:v>
                </c:pt>
                <c:pt idx="18">
                  <c:v>41038</c:v>
                </c:pt>
                <c:pt idx="19">
                  <c:v>41067</c:v>
                </c:pt>
                <c:pt idx="20">
                  <c:v>41067</c:v>
                </c:pt>
                <c:pt idx="21">
                  <c:v>41067</c:v>
                </c:pt>
                <c:pt idx="22">
                  <c:v>41067</c:v>
                </c:pt>
              </c:numCache>
            </c:numRef>
          </c:xVal>
          <c:yVal>
            <c:numRef>
              <c:f>Sheet1!$B$2:$B$24</c:f>
              <c:numCache>
                <c:formatCode>0%</c:formatCode>
                <c:ptCount val="23"/>
                <c:pt idx="0">
                  <c:v>0.75790816326530619</c:v>
                </c:pt>
                <c:pt idx="1">
                  <c:v>0.76573804000826806</c:v>
                </c:pt>
                <c:pt idx="2">
                  <c:v>0.7010070637647956</c:v>
                </c:pt>
                <c:pt idx="3">
                  <c:v>0.65517241379310343</c:v>
                </c:pt>
                <c:pt idx="4">
                  <c:v>0.66494311577612619</c:v>
                </c:pt>
                <c:pt idx="5">
                  <c:v>0.59471319574908588</c:v>
                </c:pt>
                <c:pt idx="6">
                  <c:v>0.64237650618121123</c:v>
                </c:pt>
                <c:pt idx="7">
                  <c:v>0.72076612903225812</c:v>
                </c:pt>
                <c:pt idx="8">
                  <c:v>0.70149498259266851</c:v>
                </c:pt>
                <c:pt idx="9">
                  <c:v>0.84217092950717409</c:v>
                </c:pt>
                <c:pt idx="10">
                  <c:v>0.71005048865522813</c:v>
                </c:pt>
                <c:pt idx="11">
                  <c:v>0.86468054558506813</c:v>
                </c:pt>
                <c:pt idx="12">
                  <c:v>0.54367832365850199</c:v>
                </c:pt>
                <c:pt idx="13">
                  <c:v>0.63806692151588085</c:v>
                </c:pt>
                <c:pt idx="14">
                  <c:v>0.67015904478738964</c:v>
                </c:pt>
                <c:pt idx="15">
                  <c:v>0.63617914955873323</c:v>
                </c:pt>
                <c:pt idx="16">
                  <c:v>0.74005102040816328</c:v>
                </c:pt>
                <c:pt idx="17">
                  <c:v>0.66035640775647286</c:v>
                </c:pt>
                <c:pt idx="18">
                  <c:v>0.83944710260499733</c:v>
                </c:pt>
                <c:pt idx="19">
                  <c:v>0.8085</c:v>
                </c:pt>
                <c:pt idx="20">
                  <c:v>0.65100000000000002</c:v>
                </c:pt>
                <c:pt idx="21">
                  <c:v>0.72846441947565543</c:v>
                </c:pt>
                <c:pt idx="22">
                  <c:v>0.58333333333333337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m/d;@</c:formatCode>
                <c:ptCount val="23"/>
                <c:pt idx="0">
                  <c:v>40927</c:v>
                </c:pt>
                <c:pt idx="1">
                  <c:v>40932</c:v>
                </c:pt>
                <c:pt idx="2">
                  <c:v>40934</c:v>
                </c:pt>
                <c:pt idx="3">
                  <c:v>40934</c:v>
                </c:pt>
                <c:pt idx="4">
                  <c:v>40940</c:v>
                </c:pt>
                <c:pt idx="5">
                  <c:v>40943</c:v>
                </c:pt>
                <c:pt idx="6">
                  <c:v>40947</c:v>
                </c:pt>
                <c:pt idx="7">
                  <c:v>40962</c:v>
                </c:pt>
                <c:pt idx="8">
                  <c:v>40962</c:v>
                </c:pt>
                <c:pt idx="9">
                  <c:v>40963</c:v>
                </c:pt>
                <c:pt idx="10">
                  <c:v>40966</c:v>
                </c:pt>
                <c:pt idx="11">
                  <c:v>40967</c:v>
                </c:pt>
                <c:pt idx="12">
                  <c:v>40988</c:v>
                </c:pt>
                <c:pt idx="13">
                  <c:v>40988</c:v>
                </c:pt>
                <c:pt idx="14">
                  <c:v>40988</c:v>
                </c:pt>
                <c:pt idx="15">
                  <c:v>40988</c:v>
                </c:pt>
                <c:pt idx="16">
                  <c:v>41003</c:v>
                </c:pt>
                <c:pt idx="17">
                  <c:v>41011</c:v>
                </c:pt>
                <c:pt idx="18">
                  <c:v>41038</c:v>
                </c:pt>
                <c:pt idx="19">
                  <c:v>41067</c:v>
                </c:pt>
                <c:pt idx="20">
                  <c:v>41067</c:v>
                </c:pt>
                <c:pt idx="21">
                  <c:v>41067</c:v>
                </c:pt>
                <c:pt idx="22">
                  <c:v>41067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m/d;@</c:formatCode>
                <c:ptCount val="23"/>
                <c:pt idx="0">
                  <c:v>40927</c:v>
                </c:pt>
                <c:pt idx="1">
                  <c:v>40932</c:v>
                </c:pt>
                <c:pt idx="2">
                  <c:v>40934</c:v>
                </c:pt>
                <c:pt idx="3">
                  <c:v>40934</c:v>
                </c:pt>
                <c:pt idx="4">
                  <c:v>40940</c:v>
                </c:pt>
                <c:pt idx="5">
                  <c:v>40943</c:v>
                </c:pt>
                <c:pt idx="6">
                  <c:v>40947</c:v>
                </c:pt>
                <c:pt idx="7">
                  <c:v>40962</c:v>
                </c:pt>
                <c:pt idx="8">
                  <c:v>40962</c:v>
                </c:pt>
                <c:pt idx="9">
                  <c:v>40963</c:v>
                </c:pt>
                <c:pt idx="10">
                  <c:v>40966</c:v>
                </c:pt>
                <c:pt idx="11">
                  <c:v>40967</c:v>
                </c:pt>
                <c:pt idx="12">
                  <c:v>40988</c:v>
                </c:pt>
                <c:pt idx="13">
                  <c:v>40988</c:v>
                </c:pt>
                <c:pt idx="14">
                  <c:v>40988</c:v>
                </c:pt>
                <c:pt idx="15">
                  <c:v>40988</c:v>
                </c:pt>
                <c:pt idx="16">
                  <c:v>41003</c:v>
                </c:pt>
                <c:pt idx="17">
                  <c:v>41011</c:v>
                </c:pt>
                <c:pt idx="18">
                  <c:v>41038</c:v>
                </c:pt>
                <c:pt idx="19">
                  <c:v>41067</c:v>
                </c:pt>
                <c:pt idx="20">
                  <c:v>41067</c:v>
                </c:pt>
                <c:pt idx="21">
                  <c:v>41067</c:v>
                </c:pt>
                <c:pt idx="22">
                  <c:v>41067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355776"/>
        <c:axId val="151357312"/>
      </c:scatterChart>
      <c:valAx>
        <c:axId val="151355776"/>
        <c:scaling>
          <c:orientation val="minMax"/>
          <c:max val="41080"/>
          <c:min val="40909"/>
        </c:scaling>
        <c:delete val="0"/>
        <c:axPos val="b"/>
        <c:numFmt formatCode="m/d;@" sourceLinked="1"/>
        <c:majorTickMark val="out"/>
        <c:minorTickMark val="none"/>
        <c:tickLblPos val="nextTo"/>
        <c:crossAx val="151357312"/>
        <c:crosses val="autoZero"/>
        <c:crossBetween val="midCat"/>
      </c:valAx>
      <c:valAx>
        <c:axId val="151357312"/>
        <c:scaling>
          <c:orientation val="minMax"/>
          <c:max val="0.9"/>
          <c:min val="0.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13557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90</a:t>
            </a:r>
            <a:r>
              <a:rPr lang="en-US" baseline="0" dirty="0" smtClean="0"/>
              <a:t> days vs. 120 days</a:t>
            </a:r>
          </a:p>
          <a:p>
            <a:pPr>
              <a:defRPr/>
            </a:pPr>
            <a:endParaRPr lang="en-US" baseline="0" dirty="0" smtClean="0"/>
          </a:p>
        </c:rich>
      </c:tx>
      <c:layout>
        <c:manualLayout>
          <c:xMode val="edge"/>
          <c:yMode val="edge"/>
          <c:x val="0.34301801801801801"/>
          <c:y val="3.0303030303030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14312737934785"/>
          <c:y val="4.5422930088284415E-2"/>
          <c:w val="0.7058634224775957"/>
          <c:h val="0.63591525491131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 Original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WB02091081</c:v>
                </c:pt>
                <c:pt idx="1">
                  <c:v>WB02091081'</c:v>
                </c:pt>
                <c:pt idx="2">
                  <c:v>GROUSEMTN09</c:v>
                </c:pt>
                <c:pt idx="3">
                  <c:v>GROUSEMTN09'</c:v>
                </c:pt>
                <c:pt idx="4">
                  <c:v>SAWTELL09</c:v>
                </c:pt>
                <c:pt idx="5">
                  <c:v>SAWTELL09'</c:v>
                </c:pt>
                <c:pt idx="6">
                  <c:v>UNIONPASS09</c:v>
                </c:pt>
                <c:pt idx="7">
                  <c:v>UNIONPASS09'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%">
                  <c:v>0.13290296732189807</c:v>
                </c:pt>
                <c:pt idx="2" formatCode="0%">
                  <c:v>0.42498126463700236</c:v>
                </c:pt>
                <c:pt idx="4" formatCode="0%">
                  <c:v>0.19673602484472053</c:v>
                </c:pt>
                <c:pt idx="6" formatCode="0%">
                  <c:v>0.38453694424198248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 Restrat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WB02091081</c:v>
                </c:pt>
                <c:pt idx="1">
                  <c:v>WB02091081'</c:v>
                </c:pt>
                <c:pt idx="2">
                  <c:v>GROUSEMTN09</c:v>
                </c:pt>
                <c:pt idx="3">
                  <c:v>GROUSEMTN09'</c:v>
                </c:pt>
                <c:pt idx="4">
                  <c:v>SAWTELL09</c:v>
                </c:pt>
                <c:pt idx="5">
                  <c:v>SAWTELL09'</c:v>
                </c:pt>
                <c:pt idx="6">
                  <c:v>UNIONPASS09</c:v>
                </c:pt>
                <c:pt idx="7">
                  <c:v>UNIONPASS09'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5.9710028796794788E-2</c:v>
                </c:pt>
                <c:pt idx="2" formatCode="0%">
                  <c:v>0.21892974238875881</c:v>
                </c:pt>
                <c:pt idx="4" formatCode="0%">
                  <c:v>0.11554337967070888</c:v>
                </c:pt>
                <c:pt idx="6" formatCode="0%">
                  <c:v>0.14222599307580175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Original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WB02091081</c:v>
                </c:pt>
                <c:pt idx="1">
                  <c:v>WB02091081'</c:v>
                </c:pt>
                <c:pt idx="2">
                  <c:v>GROUSEMTN09</c:v>
                </c:pt>
                <c:pt idx="3">
                  <c:v>GROUSEMTN09'</c:v>
                </c:pt>
                <c:pt idx="4">
                  <c:v>SAWTELL09</c:v>
                </c:pt>
                <c:pt idx="5">
                  <c:v>SAWTELL09'</c:v>
                </c:pt>
                <c:pt idx="6">
                  <c:v>UNIONPASS09</c:v>
                </c:pt>
                <c:pt idx="7">
                  <c:v>UNIONPASS09'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1">
                  <c:v>0.83944710260499733</c:v>
                </c:pt>
                <c:pt idx="3">
                  <c:v>0.7010070637647956</c:v>
                </c:pt>
                <c:pt idx="5">
                  <c:v>0.74005102040816328</c:v>
                </c:pt>
                <c:pt idx="7">
                  <c:v>0.64237650618121123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151700608"/>
        <c:axId val="151702144"/>
      </c:barChart>
      <c:catAx>
        <c:axId val="15170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1702144"/>
        <c:crosses val="autoZero"/>
        <c:auto val="1"/>
        <c:lblAlgn val="ctr"/>
        <c:lblOffset val="100"/>
        <c:noMultiLvlLbl val="0"/>
      </c:catAx>
      <c:valAx>
        <c:axId val="151702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1700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0.35135</cdr:x>
      <cdr:y>0.29577</cdr:y>
    </cdr:from>
    <cdr:to>
      <cdr:x>0.75676</cdr:x>
      <cdr:y>0.39437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1600200"/>
          <a:ext cx="3429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tx1"/>
              </a:solidFill>
            </a:rPr>
            <a:t>Approx. 2,700 seeds/lb</a:t>
          </a:r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E4549A-EA9D-4CD2-B590-F2A3541DC602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0CB9CB-8DDD-47A3-BACE-A0C3E1B0D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05800" cy="2895600"/>
          </a:xfrm>
        </p:spPr>
        <p:txBody>
          <a:bodyPr>
            <a:normAutofit/>
          </a:bodyPr>
          <a:lstStyle/>
          <a:p>
            <a:r>
              <a:rPr lang="en-US" sz="5300" b="1" dirty="0" smtClean="0"/>
              <a:t>Recent Advances in Germination Technology</a:t>
            </a:r>
            <a:r>
              <a:rPr lang="en-US" sz="5300" dirty="0" smtClean="0"/>
              <a:t>:</a:t>
            </a:r>
            <a:br>
              <a:rPr lang="en-US" sz="5300" dirty="0" smtClean="0"/>
            </a:br>
            <a:r>
              <a:rPr lang="en-US" sz="3600" dirty="0" smtClean="0"/>
              <a:t>CDA </a:t>
            </a:r>
            <a:r>
              <a:rPr lang="en-US" sz="3200" dirty="0" smtClean="0"/>
              <a:t>Nursery Whitebark Pine Production</a:t>
            </a:r>
            <a:endParaRPr lang="en-US" dirty="0"/>
          </a:p>
        </p:txBody>
      </p:sp>
      <p:pic>
        <p:nvPicPr>
          <p:cNvPr id="5" name="Picture 3" descr="K:\nurs\nrseed\photos\WBP003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3782290"/>
            <a:ext cx="3429000" cy="2574073"/>
          </a:xfrm>
          <a:prstGeom prst="rect">
            <a:avLst/>
          </a:prstGeom>
          <a:noFill/>
        </p:spPr>
      </p:pic>
      <p:pic>
        <p:nvPicPr>
          <p:cNvPr id="3074" name="Picture 2" descr="K:\nurs\nrcstk\photos\fall_1yr_WBP\October26th 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075" y="3771908"/>
            <a:ext cx="3429000" cy="257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2011 WBP Crop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study conducted</a:t>
            </a:r>
          </a:p>
          <a:p>
            <a:endParaRPr lang="en-US" dirty="0"/>
          </a:p>
          <a:p>
            <a:r>
              <a:rPr lang="en-US" dirty="0" smtClean="0"/>
              <a:t>Erratic and lower than expected germination</a:t>
            </a:r>
          </a:p>
          <a:p>
            <a:endParaRPr lang="en-US" dirty="0"/>
          </a:p>
          <a:p>
            <a:r>
              <a:rPr lang="en-US" dirty="0" smtClean="0"/>
              <a:t>Considerable latent germination, especially when exposed to direct sun / warm temperatures</a:t>
            </a:r>
          </a:p>
          <a:p>
            <a:endParaRPr lang="en-US" dirty="0"/>
          </a:p>
          <a:p>
            <a:r>
              <a:rPr lang="en-US" dirty="0" smtClean="0"/>
              <a:t>New germinate crop after additional 30 day cold stratification</a:t>
            </a:r>
          </a:p>
        </p:txBody>
      </p:sp>
      <p:pic>
        <p:nvPicPr>
          <p:cNvPr id="5122" name="Picture 2" descr="C:\Documents and Settings\ndrobertson\Desktop\2012_WBP\Twoseedspercel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762000"/>
            <a:ext cx="345077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Increase operational production efficiency by:</a:t>
            </a:r>
          </a:p>
          <a:p>
            <a:pPr lvl="2"/>
            <a:r>
              <a:rPr lang="en-US" dirty="0" smtClean="0"/>
              <a:t>Improving germination consistency</a:t>
            </a:r>
          </a:p>
          <a:p>
            <a:pPr lvl="2"/>
            <a:r>
              <a:rPr lang="en-US" dirty="0"/>
              <a:t>Eliminating the need for re-stratification</a:t>
            </a:r>
          </a:p>
          <a:p>
            <a:pPr lvl="2"/>
            <a:r>
              <a:rPr lang="en-US" dirty="0" smtClean="0"/>
              <a:t>Reducing handling and sorting costs, and media waste</a:t>
            </a:r>
          </a:p>
          <a:p>
            <a:pPr lvl="2"/>
            <a:r>
              <a:rPr lang="en-US" dirty="0" smtClean="0"/>
              <a:t>Using valuable seed more efficiently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Stratification study conducted at CdA </a:t>
            </a:r>
            <a:r>
              <a:rPr lang="en-US" dirty="0" smtClean="0"/>
              <a:t>Nursery </a:t>
            </a:r>
          </a:p>
          <a:p>
            <a:pPr lvl="2"/>
            <a:r>
              <a:rPr lang="en-US" dirty="0" smtClean="0"/>
              <a:t>Current scarification protocols + increased stratification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2012 WBP Crop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3886200"/>
            <a:ext cx="38569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ocuments and Settings\ndrobertson\Desktop\2012_WBP\SandingstudyWB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06765"/>
            <a:ext cx="4267200" cy="262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Existing Protocols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231926"/>
              </p:ext>
            </p:extLst>
          </p:nvPr>
        </p:nvGraphicFramePr>
        <p:xfrm>
          <a:off x="381000" y="1066801"/>
          <a:ext cx="8153399" cy="4876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408"/>
                <a:gridCol w="1107714"/>
                <a:gridCol w="1303128"/>
                <a:gridCol w="1285446"/>
                <a:gridCol w="1652716"/>
                <a:gridCol w="2019987"/>
              </a:tblGrid>
              <a:tr h="496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Pre-Treatment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Warm Strat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Cold Strat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Scarification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Germination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  <a:tr h="1241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Dorena</a:t>
                      </a:r>
                      <a:r>
                        <a:rPr lang="en-US" sz="1200" dirty="0" smtClean="0">
                          <a:effectLst/>
                        </a:rPr>
                        <a:t> Genetic Resource Center 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H2O2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Soak / Rinse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30 days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90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33-35°F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Seeds individually hand sanded along center-line.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Small seedlots;</a:t>
                      </a:r>
                      <a:r>
                        <a:rPr lang="en-US" sz="1600" baseline="0" dirty="0" smtClean="0">
                          <a:effectLst/>
                        </a:rPr>
                        <a:t> germinated artificially, then hand transplanted</a:t>
                      </a:r>
                      <a:r>
                        <a:rPr lang="en-US" sz="1600" dirty="0" smtClean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  <a:tr h="1683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Glacier National Park **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 </a:t>
                      </a:r>
                      <a:r>
                        <a:rPr lang="en-US" sz="1600" dirty="0" err="1">
                          <a:effectLst/>
                        </a:rPr>
                        <a:t>hr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cold</a:t>
                      </a:r>
                      <a:r>
                        <a:rPr lang="en-US" sz="1600" baseline="0" dirty="0" smtClean="0">
                          <a:effectLst/>
                        </a:rPr>
                        <a:t>-water rinse (+ pre-strat scarification)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90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70°F  </a:t>
                      </a:r>
                      <a:r>
                        <a:rPr lang="en-US" sz="1600" dirty="0">
                          <a:effectLst/>
                        </a:rPr>
                        <a:t>day 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64°F </a:t>
                      </a:r>
                      <a:r>
                        <a:rPr lang="en-US" sz="1600" dirty="0">
                          <a:effectLst/>
                        </a:rPr>
                        <a:t>night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30-100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33-35°F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Pre-strat, seeds individually hand sanded or </a:t>
                      </a:r>
                      <a:r>
                        <a:rPr lang="en-US" sz="1600" dirty="0" err="1" smtClean="0">
                          <a:effectLst/>
                        </a:rPr>
                        <a:t>knicked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Direct </a:t>
                      </a:r>
                      <a:r>
                        <a:rPr lang="en-US" sz="1600" dirty="0" smtClean="0">
                          <a:effectLst/>
                        </a:rPr>
                        <a:t>seeded into containers, or germinated</a:t>
                      </a:r>
                      <a:r>
                        <a:rPr lang="en-US" sz="1600" baseline="0" dirty="0" smtClean="0">
                          <a:effectLst/>
                        </a:rPr>
                        <a:t> artificially, and hand  transplanted.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  <a:tr h="1390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Coeur d’ Alene Nursery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 </a:t>
                      </a:r>
                      <a:r>
                        <a:rPr lang="en-US" sz="1600" dirty="0" err="1">
                          <a:effectLst/>
                        </a:rPr>
                        <a:t>hr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cold-water</a:t>
                      </a:r>
                      <a:r>
                        <a:rPr lang="en-US" sz="1600" baseline="0" dirty="0" smtClean="0">
                          <a:effectLst/>
                        </a:rPr>
                        <a:t> rinse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days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50-60 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 </a:t>
                      </a:r>
                      <a:r>
                        <a:rPr lang="en-US" sz="1600" dirty="0" smtClean="0">
                          <a:effectLst/>
                        </a:rPr>
                        <a:t>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33-35°F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3 hours mechanized sanding of bulk seed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Direct seeded into</a:t>
                      </a:r>
                      <a:r>
                        <a:rPr lang="en-US" sz="1600" baseline="0" dirty="0" smtClean="0">
                          <a:effectLst/>
                        </a:rPr>
                        <a:t> containers, minimal/no hand transplanting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839686" y="914400"/>
            <a:ext cx="3429000" cy="1981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4332905"/>
            <a:ext cx="38862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93310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*Riley, et al 2007</a:t>
            </a:r>
          </a:p>
          <a:p>
            <a:r>
              <a:rPr lang="en-US" dirty="0" smtClean="0"/>
              <a:t>**Wick, et al 2008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5257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23 operational seedlots, 6 breeding zones</a:t>
            </a:r>
          </a:p>
          <a:p>
            <a:endParaRPr lang="en-US" sz="1800" dirty="0"/>
          </a:p>
          <a:p>
            <a:r>
              <a:rPr lang="en-US" sz="1800" dirty="0" smtClean="0"/>
              <a:t>30 warm / 90 cold strat + 3 hour bulk sanding</a:t>
            </a:r>
          </a:p>
          <a:p>
            <a:endParaRPr lang="en-US" sz="1800" dirty="0"/>
          </a:p>
          <a:p>
            <a:r>
              <a:rPr lang="en-US" sz="1800" dirty="0" smtClean="0"/>
              <a:t>Standard operational greenhouse growing conditions</a:t>
            </a:r>
          </a:p>
          <a:p>
            <a:endParaRPr lang="en-US" sz="1800" dirty="0"/>
          </a:p>
          <a:p>
            <a:r>
              <a:rPr lang="en-US" sz="1800" dirty="0" smtClean="0"/>
              <a:t>Measured number of viable germinates in August, 2012. (at least 7% sample size per lot, average 23%)</a:t>
            </a:r>
          </a:p>
          <a:p>
            <a:endParaRPr lang="en-US" sz="1800" dirty="0"/>
          </a:p>
          <a:p>
            <a:r>
              <a:rPr lang="en-US" sz="1800" dirty="0" smtClean="0"/>
              <a:t>Factors included:</a:t>
            </a:r>
          </a:p>
          <a:p>
            <a:pPr lvl="1"/>
            <a:r>
              <a:rPr lang="en-US" sz="1600" dirty="0" smtClean="0"/>
              <a:t>Breeding zone</a:t>
            </a:r>
          </a:p>
          <a:p>
            <a:pPr lvl="1"/>
            <a:r>
              <a:rPr lang="en-US" sz="1600" dirty="0" smtClean="0"/>
              <a:t>Sowing date</a:t>
            </a:r>
          </a:p>
          <a:p>
            <a:pPr lvl="1"/>
            <a:r>
              <a:rPr lang="en-US" sz="1600" dirty="0" smtClean="0"/>
              <a:t>Source elevation</a:t>
            </a:r>
          </a:p>
          <a:p>
            <a:pPr lvl="1"/>
            <a:r>
              <a:rPr lang="en-US" sz="1600" dirty="0" smtClean="0"/>
              <a:t>Seedlot 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581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Results - </a:t>
            </a:r>
            <a:r>
              <a:rPr lang="en-US" sz="3600" dirty="0" smtClean="0"/>
              <a:t>Overall</a:t>
            </a:r>
            <a:r>
              <a:rPr lang="en-US" sz="4800" dirty="0" smtClean="0"/>
              <a:t> </a:t>
            </a:r>
            <a:r>
              <a:rPr lang="en-US" sz="3600" dirty="0" smtClean="0"/>
              <a:t>Germination</a:t>
            </a:r>
            <a:endParaRPr lang="en-US" sz="3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64898408"/>
              </p:ext>
            </p:extLst>
          </p:nvPr>
        </p:nvGraphicFramePr>
        <p:xfrm>
          <a:off x="457200" y="12954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3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4400" dirty="0" smtClean="0"/>
              <a:t>Results – </a:t>
            </a:r>
            <a:r>
              <a:rPr lang="en-US" sz="2800" dirty="0" smtClean="0"/>
              <a:t>Germination  by Factors</a:t>
            </a:r>
            <a:endParaRPr lang="en-US" sz="28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57418245"/>
              </p:ext>
            </p:extLst>
          </p:nvPr>
        </p:nvGraphicFramePr>
        <p:xfrm>
          <a:off x="457200" y="1295400"/>
          <a:ext cx="4038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94101955"/>
              </p:ext>
            </p:extLst>
          </p:nvPr>
        </p:nvGraphicFramePr>
        <p:xfrm>
          <a:off x="304800" y="4191000"/>
          <a:ext cx="434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58030761"/>
              </p:ext>
            </p:extLst>
          </p:nvPr>
        </p:nvGraphicFramePr>
        <p:xfrm>
          <a:off x="4648200" y="4191000"/>
          <a:ext cx="434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828800" y="1143000"/>
            <a:ext cx="1828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Breeding Zone</a:t>
            </a:r>
            <a:endParaRPr lang="en-US" sz="1800" dirty="0"/>
          </a:p>
        </p:txBody>
      </p:sp>
      <p:sp>
        <p:nvSpPr>
          <p:cNvPr id="10" name="TextBox 1"/>
          <p:cNvSpPr txBox="1"/>
          <p:nvPr/>
        </p:nvSpPr>
        <p:spPr>
          <a:xfrm>
            <a:off x="6019800" y="4038600"/>
            <a:ext cx="2362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Seed Collection Date</a:t>
            </a:r>
            <a:endParaRPr lang="en-US" sz="1800" dirty="0"/>
          </a:p>
        </p:txBody>
      </p:sp>
      <p:sp>
        <p:nvSpPr>
          <p:cNvPr id="11" name="TextBox 1"/>
          <p:cNvSpPr txBox="1"/>
          <p:nvPr/>
        </p:nvSpPr>
        <p:spPr>
          <a:xfrm>
            <a:off x="6313714" y="1045028"/>
            <a:ext cx="1828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Sowing Date</a:t>
            </a:r>
            <a:endParaRPr lang="en-US" sz="1800" dirty="0"/>
          </a:p>
        </p:txBody>
      </p:sp>
      <p:sp>
        <p:nvSpPr>
          <p:cNvPr id="12" name="TextBox 1"/>
          <p:cNvSpPr txBox="1"/>
          <p:nvPr/>
        </p:nvSpPr>
        <p:spPr>
          <a:xfrm>
            <a:off x="1828800" y="4038600"/>
            <a:ext cx="22860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Elevation (K ft.)</a:t>
            </a:r>
            <a:endParaRPr lang="en-US" sz="1800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20734211"/>
              </p:ext>
            </p:extLst>
          </p:nvPr>
        </p:nvGraphicFramePr>
        <p:xfrm>
          <a:off x="4648200" y="1295400"/>
          <a:ext cx="434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1029" y="2057400"/>
            <a:ext cx="120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R² &lt; 0.001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16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Consistent germination near 70%</a:t>
            </a:r>
          </a:p>
          <a:p>
            <a:endParaRPr lang="en-US" dirty="0"/>
          </a:p>
          <a:p>
            <a:r>
              <a:rPr lang="en-US" dirty="0" smtClean="0"/>
              <a:t>No significant correlation between germination and:</a:t>
            </a:r>
          </a:p>
          <a:p>
            <a:pPr lvl="1"/>
            <a:r>
              <a:rPr lang="en-US" dirty="0" smtClean="0"/>
              <a:t>Breeding zone</a:t>
            </a:r>
          </a:p>
          <a:p>
            <a:pPr lvl="1"/>
            <a:r>
              <a:rPr lang="en-US" dirty="0" smtClean="0"/>
              <a:t>Sowing date</a:t>
            </a:r>
          </a:p>
          <a:p>
            <a:pPr lvl="1"/>
            <a:r>
              <a:rPr lang="en-US" dirty="0" smtClean="0"/>
              <a:t>Source elevation</a:t>
            </a:r>
          </a:p>
          <a:p>
            <a:endParaRPr lang="en-US" dirty="0"/>
          </a:p>
          <a:p>
            <a:r>
              <a:rPr lang="en-US" dirty="0" smtClean="0"/>
              <a:t>No significant correlation between germ and collection year, but data is limited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– 2012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24244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– 2011 vs. 2012 Germination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536994"/>
              </p:ext>
            </p:extLst>
          </p:nvPr>
        </p:nvGraphicFramePr>
        <p:xfrm>
          <a:off x="457200" y="15240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1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new WBP stratification / scarification protocol,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Seed origin, elevation, and sow date showed no significant effect on germination percentage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Seed age showed no significant effect on germination, although most lots (78%) were 2009 or newer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Compared to 2011, 2012 sowing had far superior initial germination, presumably due to increased stratification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74735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029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120 day strat, less emphasis on other factors</a:t>
            </a:r>
          </a:p>
          <a:p>
            <a:endParaRPr lang="en-US" dirty="0"/>
          </a:p>
          <a:p>
            <a:r>
              <a:rPr lang="en-US" dirty="0" smtClean="0"/>
              <a:t>Reduce % </a:t>
            </a:r>
            <a:r>
              <a:rPr lang="en-US" dirty="0" err="1" smtClean="0"/>
              <a:t>oversow</a:t>
            </a:r>
            <a:r>
              <a:rPr lang="en-US" dirty="0" smtClean="0"/>
              <a:t> = </a:t>
            </a:r>
            <a:r>
              <a:rPr lang="en-US" b="1" dirty="0" smtClean="0"/>
              <a:t>seed savings</a:t>
            </a:r>
          </a:p>
          <a:p>
            <a:endParaRPr lang="en-US" dirty="0"/>
          </a:p>
          <a:p>
            <a:r>
              <a:rPr lang="en-US" dirty="0" smtClean="0"/>
              <a:t>Request clients make timely orders (Sept.-Oct.)!</a:t>
            </a:r>
          </a:p>
          <a:p>
            <a:endParaRPr lang="en-US" dirty="0"/>
          </a:p>
          <a:p>
            <a:r>
              <a:rPr lang="en-US" dirty="0" smtClean="0"/>
              <a:t>Test for seed age effect</a:t>
            </a:r>
          </a:p>
          <a:p>
            <a:endParaRPr lang="en-US" dirty="0"/>
          </a:p>
          <a:p>
            <a:r>
              <a:rPr lang="en-US" dirty="0" smtClean="0"/>
              <a:t>Test sowing techniques, top dressing, etc. to increase lg. scale production efficiency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for CdA Nursery</a:t>
            </a:r>
            <a:endParaRPr lang="en-US" dirty="0"/>
          </a:p>
        </p:txBody>
      </p:sp>
      <p:pic>
        <p:nvPicPr>
          <p:cNvPr id="3075" name="Picture 3" descr="C:\Documents and Settings\ndrobertson\Desktop\2012_WBP\WBP_Gritter 0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1371600"/>
            <a:ext cx="3243943" cy="50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5410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Foundation high-elevation habitat species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Threatened by rust fungi (</a:t>
            </a:r>
            <a:r>
              <a:rPr lang="en-US" i="1" dirty="0" smtClean="0"/>
              <a:t>C. </a:t>
            </a:r>
            <a:r>
              <a:rPr lang="en-US" i="1" dirty="0" err="1" smtClean="0"/>
              <a:t>ribicola</a:t>
            </a:r>
            <a:r>
              <a:rPr lang="en-US" dirty="0" smtClean="0"/>
              <a:t>), uncharacteristically severe wildfire, and pine beetles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Restoration is complicated by slow growth, site severity, and limited access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Planting rust-resistant containerized seedlings is currently the standard </a:t>
            </a:r>
            <a:r>
              <a:rPr lang="en-US" sz="1500" dirty="0" smtClean="0"/>
              <a:t>(Mahalovich, et al 2006)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Whitebark Pine Summary:</a:t>
            </a:r>
            <a:endParaRPr lang="en-US" dirty="0"/>
          </a:p>
        </p:txBody>
      </p:sp>
      <p:pic>
        <p:nvPicPr>
          <p:cNvPr id="2050" name="Picture 2" descr="C:\Documents and Settings\ndrobertson\Desktop\2012_WBP\Whitebark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642" y="1295400"/>
            <a:ext cx="311990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Concerns?</a:t>
            </a:r>
            <a:endParaRPr lang="en-US" dirty="0"/>
          </a:p>
        </p:txBody>
      </p:sp>
      <p:pic>
        <p:nvPicPr>
          <p:cNvPr id="8195" name="Picture 3" descr="C:\Documents and Settings\ndrobertson\Desktop\sanding _study\pics\2nd 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1374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drobertson\Desktop\2012_WBP\jpeg_reencod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828800"/>
            <a:ext cx="7467600" cy="3694816"/>
          </a:xfrm>
        </p:spPr>
        <p:txBody>
          <a:bodyPr>
            <a:normAutofit fontScale="85000" lnSpcReduction="10000"/>
          </a:bodyPr>
          <a:lstStyle/>
          <a:p>
            <a:pPr marL="91440" lvl="3" indent="-457200">
              <a:lnSpc>
                <a:spcPct val="110000"/>
              </a:lnSpc>
              <a:buNone/>
            </a:pPr>
            <a:r>
              <a:rPr lang="en-US" dirty="0" smtClean="0"/>
              <a:t>Mahalovich, MF, Burr, KE, and Foushee, DL. 2006. Whitebark pine germination, rust resistance, and cold hardiness among seed sources in the Inland Northwest: Planting strategies for restoration. In: USDA Forest Service Proceedings RMRS-P-43. 2006.</a:t>
            </a:r>
          </a:p>
          <a:p>
            <a:pPr marL="91440" lvl="3" indent="-457200">
              <a:lnSpc>
                <a:spcPct val="110000"/>
              </a:lnSpc>
              <a:buNone/>
            </a:pPr>
            <a:endParaRPr lang="en-US" dirty="0"/>
          </a:p>
          <a:p>
            <a:pPr marL="91440" lvl="3" indent="-457200">
              <a:lnSpc>
                <a:spcPct val="110000"/>
              </a:lnSpc>
              <a:buNone/>
            </a:pPr>
            <a:r>
              <a:rPr lang="en-US" dirty="0" smtClean="0"/>
              <a:t>Riley, LE, </a:t>
            </a:r>
            <a:r>
              <a:rPr lang="en-US" dirty="0" err="1" smtClean="0"/>
              <a:t>Coumas</a:t>
            </a:r>
            <a:r>
              <a:rPr lang="en-US" dirty="0" smtClean="0"/>
              <a:t>, CM, Danielson, JF, and </a:t>
            </a:r>
            <a:r>
              <a:rPr lang="en-US" dirty="0" err="1" smtClean="0"/>
              <a:t>Berdeen</a:t>
            </a:r>
            <a:r>
              <a:rPr lang="en-US" dirty="0" smtClean="0"/>
              <a:t>, JC.  2007.  Seedling nursery culture of whitebark pine at </a:t>
            </a:r>
            <a:r>
              <a:rPr lang="en-US" dirty="0" err="1" smtClean="0"/>
              <a:t>Dorena</a:t>
            </a:r>
            <a:r>
              <a:rPr lang="en-US" dirty="0" smtClean="0"/>
              <a:t> Genetic Resource Center: </a:t>
            </a:r>
            <a:r>
              <a:rPr lang="en-US" dirty="0" err="1" smtClean="0"/>
              <a:t>Headakes</a:t>
            </a:r>
            <a:r>
              <a:rPr lang="en-US" dirty="0" smtClean="0"/>
              <a:t>, successes, and growing pains. In: USDA Forest Service R6-NR-FHP-2007-01.</a:t>
            </a:r>
          </a:p>
          <a:p>
            <a:pPr marL="91440" lvl="3" indent="-457200">
              <a:lnSpc>
                <a:spcPct val="110000"/>
              </a:lnSpc>
              <a:buNone/>
            </a:pPr>
            <a:endParaRPr lang="en-US" dirty="0"/>
          </a:p>
          <a:p>
            <a:pPr marL="91440" lvl="3" indent="-457200">
              <a:lnSpc>
                <a:spcPct val="110000"/>
              </a:lnSpc>
              <a:buNone/>
            </a:pPr>
            <a:r>
              <a:rPr lang="en-US" dirty="0" smtClean="0"/>
              <a:t>Wick, D, Luna, T, Evans, J, and </a:t>
            </a:r>
            <a:r>
              <a:rPr lang="en-US" dirty="0" err="1" smtClean="0"/>
              <a:t>Hosokowa</a:t>
            </a:r>
            <a:r>
              <a:rPr lang="en-US" dirty="0" smtClean="0"/>
              <a:t>, J.  2008. Propagation protocol for production of container 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albicaulis</a:t>
            </a:r>
            <a:r>
              <a:rPr lang="en-US" i="1" dirty="0" smtClean="0"/>
              <a:t> </a:t>
            </a:r>
            <a:r>
              <a:rPr lang="en-US" dirty="0" err="1" smtClean="0"/>
              <a:t>Engelm</a:t>
            </a:r>
            <a:r>
              <a:rPr lang="en-US" dirty="0" smtClean="0"/>
              <a:t>. Plants (172 ml </a:t>
            </a:r>
            <a:r>
              <a:rPr lang="en-US" dirty="0" err="1" smtClean="0"/>
              <a:t>conetainers</a:t>
            </a:r>
            <a:r>
              <a:rPr lang="en-US" dirty="0" smtClean="0"/>
              <a:t>); USDI NPS-Glacier National Park, West Glacier, MT. In: Native Plant Network.</a:t>
            </a:r>
          </a:p>
          <a:p>
            <a:pPr marL="1051560" lvl="3" indent="-45720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WBP Production at CdA Nursery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Began in 1985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 2,000 separate WBP seed lots</a:t>
            </a:r>
          </a:p>
          <a:p>
            <a:endParaRPr lang="en-US" dirty="0" smtClean="0"/>
          </a:p>
          <a:p>
            <a:r>
              <a:rPr lang="en-US" dirty="0" smtClean="0"/>
              <a:t>Over 3,055 </a:t>
            </a:r>
            <a:r>
              <a:rPr lang="en-US" dirty="0" err="1" smtClean="0"/>
              <a:t>lbs</a:t>
            </a:r>
            <a:r>
              <a:rPr lang="en-US" dirty="0" smtClean="0"/>
              <a:t> of WBP seed processed since 1985</a:t>
            </a:r>
          </a:p>
          <a:p>
            <a:endParaRPr lang="en-US" dirty="0" smtClean="0"/>
          </a:p>
          <a:p>
            <a:r>
              <a:rPr lang="en-US" dirty="0" smtClean="0"/>
              <a:t>Over 1,200 lbs of WBP seed currently stored</a:t>
            </a:r>
          </a:p>
        </p:txBody>
      </p:sp>
      <p:pic>
        <p:nvPicPr>
          <p:cNvPr id="2050" name="Picture 2" descr="K:\nurs\photos\WBP\Chris Jensen WBP ger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789215"/>
            <a:ext cx="2970284" cy="2743200"/>
          </a:xfrm>
          <a:prstGeom prst="rect">
            <a:avLst/>
          </a:prstGeom>
          <a:noFill/>
        </p:spPr>
      </p:pic>
      <p:pic>
        <p:nvPicPr>
          <p:cNvPr id="2052" name="Picture 4" descr="K:\nurs\photos\WBP\Sanding study WB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971800" cy="258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WBP Seed Processing Trend: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82974046"/>
              </p:ext>
            </p:extLst>
          </p:nvPr>
        </p:nvGraphicFramePr>
        <p:xfrm>
          <a:off x="228600" y="10668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High-Five Pine Seedling Production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0" y="1295400"/>
            <a:ext cx="5715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Container  stock WBP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Produced for restoration since 1990’s</a:t>
            </a:r>
          </a:p>
          <a:p>
            <a:endParaRPr lang="en-US" dirty="0" smtClean="0"/>
          </a:p>
          <a:p>
            <a:r>
              <a:rPr lang="en-US" dirty="0" smtClean="0"/>
              <a:t>Many Forests in Regions 1, 2, 4, and 6</a:t>
            </a:r>
          </a:p>
          <a:p>
            <a:endParaRPr lang="en-US" dirty="0" smtClean="0"/>
          </a:p>
          <a:p>
            <a:r>
              <a:rPr lang="en-US" dirty="0" smtClean="0"/>
              <a:t>Over  624,000 trees produced since 1990</a:t>
            </a:r>
          </a:p>
          <a:p>
            <a:endParaRPr lang="en-US" dirty="0" smtClean="0"/>
          </a:p>
          <a:p>
            <a:r>
              <a:rPr lang="en-US" dirty="0" smtClean="0"/>
              <a:t>Continuing to streamline </a:t>
            </a:r>
            <a:r>
              <a:rPr lang="en-US" dirty="0"/>
              <a:t>p</a:t>
            </a:r>
            <a:r>
              <a:rPr lang="en-US" dirty="0" smtClean="0"/>
              <a:t>roduction</a:t>
            </a:r>
          </a:p>
        </p:txBody>
      </p:sp>
      <p:pic>
        <p:nvPicPr>
          <p:cNvPr id="5123" name="Picture 3" descr="C:\Documents and Settings\ndrobertson\Desktop\sanding _study\pics\2nd yrear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46365" y="1343895"/>
            <a:ext cx="2743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WBP Seedling Production Trend: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77723189"/>
              </p:ext>
            </p:extLst>
          </p:nvPr>
        </p:nvGraphicFramePr>
        <p:xfrm>
          <a:off x="685800" y="12192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3800" y="586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Sowing Year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Obstacles to WBP Germination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Physiological embryo dormancy (requires stratification)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Seed coat dormancy / impermeability (</a:t>
            </a:r>
            <a:r>
              <a:rPr lang="en-US" dirty="0"/>
              <a:t>requires scarification) </a:t>
            </a:r>
            <a:r>
              <a:rPr lang="en-US" sz="1700" dirty="0"/>
              <a:t>(Riley, et al 2007)</a:t>
            </a:r>
            <a:endParaRPr lang="en-US" sz="1500" dirty="0"/>
          </a:p>
          <a:p>
            <a:endParaRPr lang="en-US" dirty="0" smtClean="0"/>
          </a:p>
          <a:p>
            <a:r>
              <a:rPr lang="en-US" dirty="0" smtClean="0"/>
              <a:t>Historically poor and inconsistent germination</a:t>
            </a:r>
          </a:p>
          <a:p>
            <a:endParaRPr lang="en-US" dirty="0"/>
          </a:p>
          <a:p>
            <a:r>
              <a:rPr lang="en-US" dirty="0" smtClean="0"/>
              <a:t>Scant research on WBP germination protocols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148" name="Picture 4" descr="K:\nurs\nrti\pictures\Cleaning WBP c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267200" cy="453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Existing Protocols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200801"/>
              </p:ext>
            </p:extLst>
          </p:nvPr>
        </p:nvGraphicFramePr>
        <p:xfrm>
          <a:off x="381000" y="1066801"/>
          <a:ext cx="8153399" cy="48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408"/>
                <a:gridCol w="1120592"/>
                <a:gridCol w="1290250"/>
                <a:gridCol w="1285446"/>
                <a:gridCol w="1652716"/>
                <a:gridCol w="2019987"/>
              </a:tblGrid>
              <a:tr h="496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Pre-Treatment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Warm Strat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Cold Strat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Scarification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Germination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  <a:tr h="1241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Dorena</a:t>
                      </a:r>
                      <a:r>
                        <a:rPr lang="en-US" sz="1200" dirty="0" smtClean="0">
                          <a:effectLst/>
                        </a:rPr>
                        <a:t> Genetic Resource Center*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H2O2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Soak / Rinse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30 days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90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33-35°F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Seeds individually hand sanded along center-line.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Small seedlots;</a:t>
                      </a:r>
                      <a:r>
                        <a:rPr lang="en-US" sz="1600" baseline="0" dirty="0" smtClean="0">
                          <a:effectLst/>
                        </a:rPr>
                        <a:t> germinated artificially, then hand transplanted</a:t>
                      </a:r>
                      <a:r>
                        <a:rPr lang="en-US" sz="1600" dirty="0" smtClean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  <a:tr h="1683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Glacier National Park**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 </a:t>
                      </a:r>
                      <a:r>
                        <a:rPr lang="en-US" sz="1600" dirty="0" err="1">
                          <a:effectLst/>
                        </a:rPr>
                        <a:t>hr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cold</a:t>
                      </a:r>
                      <a:r>
                        <a:rPr lang="en-US" sz="1600" baseline="0" dirty="0" smtClean="0">
                          <a:effectLst/>
                        </a:rPr>
                        <a:t>-water rinse (+ pre-strat </a:t>
                      </a:r>
                      <a:r>
                        <a:rPr lang="en-US" sz="1600" baseline="0" dirty="0" err="1" smtClean="0">
                          <a:effectLst/>
                        </a:rPr>
                        <a:t>scarif</a:t>
                      </a:r>
                      <a:r>
                        <a:rPr lang="en-US" sz="1600" baseline="0" dirty="0" smtClean="0">
                          <a:effectLst/>
                        </a:rPr>
                        <a:t>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90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70°F  </a:t>
                      </a:r>
                      <a:r>
                        <a:rPr lang="en-US" sz="1600" dirty="0">
                          <a:effectLst/>
                        </a:rPr>
                        <a:t>day 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64°F </a:t>
                      </a:r>
                      <a:r>
                        <a:rPr lang="en-US" sz="1600" dirty="0">
                          <a:effectLst/>
                        </a:rPr>
                        <a:t>night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30-100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33-35°F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Pre-strat, seeds individually hand sanded or </a:t>
                      </a:r>
                      <a:r>
                        <a:rPr lang="en-US" sz="1600" dirty="0" err="1" smtClean="0">
                          <a:effectLst/>
                        </a:rPr>
                        <a:t>knicked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Direct </a:t>
                      </a:r>
                      <a:r>
                        <a:rPr lang="en-US" sz="1600" dirty="0" smtClean="0">
                          <a:effectLst/>
                        </a:rPr>
                        <a:t>seeded into containers, or germinated</a:t>
                      </a:r>
                      <a:r>
                        <a:rPr lang="en-US" sz="1600" baseline="0" dirty="0" smtClean="0">
                          <a:effectLst/>
                        </a:rPr>
                        <a:t> artificially, and hand  transplanted.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  <a:tr h="1314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Coeur d’ Alene Nursery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 </a:t>
                      </a:r>
                      <a:r>
                        <a:rPr lang="en-US" sz="1600" dirty="0" err="1">
                          <a:effectLst/>
                        </a:rPr>
                        <a:t>hr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cold-water</a:t>
                      </a:r>
                      <a:r>
                        <a:rPr lang="en-US" sz="1600" baseline="0" dirty="0" smtClean="0">
                          <a:effectLst/>
                        </a:rPr>
                        <a:t> rinse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days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50-60 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 </a:t>
                      </a:r>
                      <a:r>
                        <a:rPr lang="en-US" sz="1600" dirty="0" smtClean="0">
                          <a:effectLst/>
                        </a:rPr>
                        <a:t>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@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33-35°F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3-4 hours mechanized sanding of bulk seed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Direct seeded into</a:t>
                      </a:r>
                      <a:r>
                        <a:rPr lang="en-US" sz="1600" baseline="0" dirty="0" smtClean="0">
                          <a:effectLst/>
                        </a:rPr>
                        <a:t> containers, minimal/no hand transplanting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6" marR="38296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93310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*Riley, et al 2007</a:t>
            </a:r>
          </a:p>
          <a:p>
            <a:r>
              <a:rPr lang="en-US" dirty="0" smtClean="0"/>
              <a:t>**Wick, et al 2008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Scarification study conducted at CdA Nursery-</a:t>
            </a:r>
          </a:p>
          <a:p>
            <a:endParaRPr lang="en-US" dirty="0"/>
          </a:p>
          <a:p>
            <a:r>
              <a:rPr lang="en-US" dirty="0" smtClean="0"/>
              <a:t>4 seedlots, 9 sanding treatments, 3.0 - 7.5 hours</a:t>
            </a:r>
          </a:p>
          <a:p>
            <a:endParaRPr lang="en-US" dirty="0"/>
          </a:p>
          <a:p>
            <a:r>
              <a:rPr lang="en-US" dirty="0" smtClean="0"/>
              <a:t>Showed no significant difference between lots sanded 3+ hours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2010 WBP Crop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00895196"/>
              </p:ext>
            </p:extLst>
          </p:nvPr>
        </p:nvGraphicFramePr>
        <p:xfrm>
          <a:off x="381000" y="3352800"/>
          <a:ext cx="8305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3315</TotalTime>
  <Words>991</Words>
  <Application>Microsoft Office PowerPoint</Application>
  <PresentationFormat>On-screen Show (4:3)</PresentationFormat>
  <Paragraphs>212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Recent Advances in Germination Technology: CDA Nursery Whitebark Pine Production</vt:lpstr>
      <vt:lpstr>Whitebark Pine Summary:</vt:lpstr>
      <vt:lpstr>WBP Production at CdA Nursery</vt:lpstr>
      <vt:lpstr>WBP Seed Processing Trend:</vt:lpstr>
      <vt:lpstr>High-Five Pine Seedling Production</vt:lpstr>
      <vt:lpstr>WBP Seedling Production Trend:</vt:lpstr>
      <vt:lpstr>Obstacles to WBP Germination</vt:lpstr>
      <vt:lpstr>Existing Protocols</vt:lpstr>
      <vt:lpstr>2010 WBP Crop</vt:lpstr>
      <vt:lpstr>2011 WBP Crop</vt:lpstr>
      <vt:lpstr>2012 WBP Crop</vt:lpstr>
      <vt:lpstr>Existing Protocols</vt:lpstr>
      <vt:lpstr>Materials and Methods</vt:lpstr>
      <vt:lpstr>Results - Overall Germination</vt:lpstr>
      <vt:lpstr>Results – Germination  by Factors</vt:lpstr>
      <vt:lpstr>Discussion – 2012 Data</vt:lpstr>
      <vt:lpstr>Discussion – 2011 vs. 2012 Germination</vt:lpstr>
      <vt:lpstr>Conclusions</vt:lpstr>
      <vt:lpstr>Direction for CdA Nursery</vt:lpstr>
      <vt:lpstr>Questions, Comments, Concerns?</vt:lpstr>
      <vt:lpstr>References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Coeur d’ Alene Forest Service Nursery  Native Plants Summary: 2009</dc:title>
  <dc:creator>ndrobertson</dc:creator>
  <cp:lastModifiedBy>ndrobertson</cp:lastModifiedBy>
  <cp:revision>228</cp:revision>
  <dcterms:created xsi:type="dcterms:W3CDTF">2009-10-09T17:28:28Z</dcterms:created>
  <dcterms:modified xsi:type="dcterms:W3CDTF">2014-02-14T22:44:52Z</dcterms:modified>
</cp:coreProperties>
</file>